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9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92" r:id="rId32"/>
    <p:sldId id="285" r:id="rId33"/>
    <p:sldId id="283" r:id="rId34"/>
    <p:sldId id="286" r:id="rId35"/>
    <p:sldId id="287" r:id="rId36"/>
    <p:sldId id="288" r:id="rId37"/>
    <p:sldId id="291" r:id="rId3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405"/>
  </p:normalViewPr>
  <p:slideViewPr>
    <p:cSldViewPr snapToGrid="0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7CA0-1515-E75C-1915-3ADC7FB77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B06C7-A4AA-8A5B-C57A-553D9A8C0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FDF7D-8B55-448B-7BAD-E8F52D7F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8B973-B8A0-9ACD-20BE-C3558868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4034B-5386-CB3D-3C95-32B80DA5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916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0DFC-DA9D-E9F4-90CF-2DA15240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5D47E-07B9-7DAE-D942-4DED58C41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BBA15-4AC0-443C-D51B-B3D6B14E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A9BC4-7AF7-9B9D-5C42-A319EEAA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8E5E9-F75C-26F2-2791-5402A46F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471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DACBF-EE54-9F22-FD2A-20D48D937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09ACD-432E-62B9-40C6-DFA029F4F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E7A1F-997A-F821-D193-EBB78452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84834-40BE-33A4-F07E-7CA69D6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586D-5B61-37CC-F34A-9A65C768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90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CEAB-EB39-1A31-C2CD-D78786BB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461F-0DBC-3552-925F-4190158B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202C5-29BF-D1C0-4153-9A772971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108B-8D6C-592A-7B9E-CC03D0D6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23A3-1C52-091F-8065-CD02A2EC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245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4E01-764A-081A-2C6C-125834E5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E92E-EE7B-A241-1614-DD4E16362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E8EB-C92D-2D16-4AAF-0F83E107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E99-3D4F-E580-2A04-0CE7425B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13A5-7982-DCCF-DB93-3849E99C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010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AB58-056D-49F0-102A-B9B32BF4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2C24-3F61-8468-4D51-A54127D2C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31B43-6A74-FF54-EF76-A657CE7B9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35E3A-81B7-C627-D593-93D3E796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6C668-8E90-C44C-47A3-6DDF45FD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1D6C7-00EC-E255-909F-0250C966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646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59B6-96EC-8E88-933B-5E3DFB33F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AA98-C6E0-D51C-E1CD-57B28CBD3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B9AA2-015A-BBAF-A5E3-E135F9BBD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4C308-143F-ACEB-BBB7-2D15CB453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EAAEB-2F88-B953-52CF-7DEAC148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18249-B285-2844-42E2-4B46B151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DD3DA-8FF7-C1DD-393D-740842A9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AF8C6-E0BC-D55E-BE4D-BCDB388A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83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9CD2-52A7-A34E-7956-6A3148E8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25B6D-64F4-4A35-052A-C5783536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54839-D440-D4D2-BCA2-42A6C899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B8664-9ED5-4337-D288-B6122B92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607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E7213-DE60-0AA1-6197-3BFFE706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F765C-9671-97AE-5E28-72751D62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1CA28-4D6C-08C7-53C5-E5A443D4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623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E4B5-E121-3399-73F7-1801B065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C42F1-5C34-300D-C9F9-BD4D571C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DB564-EC17-F62D-95CB-0C7E3A0D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54E54-B407-F268-E90D-A26102BD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F20A-5144-C490-B39D-68E092D3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C67ED-94F0-4D54-EA35-8E50AABF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208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9254-F9A5-07B3-D587-0E419543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788B7-07D7-A4C1-0DCB-A83783522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5620D-EB44-C625-FD22-2A32ABDB0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75580-49BD-E5C6-5A1E-FFD5FB91A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F0B4B-D7C0-ADBB-35FB-3243B3C7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EDB04-B727-471E-EF1C-014E09C9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815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18952-4336-3481-1831-9B1F8F03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F898C-4776-9421-4B36-FED5133A0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C7547-4673-35A3-0372-0EE1B32CE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322DC-D6C2-4547-81EE-ADAC1C1D6E40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9472-E65B-4900-6B17-52AADE3D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7959A-75C6-8F24-E0F8-AD963F242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D5276-5FBB-0E4F-B53F-442A70CA779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46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25B8-F1B2-092A-0380-A8D982C05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Advanced Machine Learning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29254-BF74-9B0D-C5C6-2BD43861F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193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1478-F93E-5CC4-EA7E-2BBAACA0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Relation between ML to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375F-CB8F-B054-EA1E-2642B5F1C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ML is at the intersection of computer science and statistics</a:t>
            </a:r>
          </a:p>
          <a:p>
            <a:r>
              <a:rPr lang="en-IL" dirty="0"/>
              <a:t>CS: can we find the solution with high computational efficiently?</a:t>
            </a:r>
          </a:p>
          <a:p>
            <a:r>
              <a:rPr lang="en-IL" dirty="0"/>
              <a:t>Statistics: can we learn with a small number of samples?</a:t>
            </a:r>
          </a:p>
          <a:p>
            <a:r>
              <a:rPr lang="en-US" sz="2000" dirty="0"/>
              <a:t>See: Machine learning: Trends, perspectives, and prospects, Science 2015</a:t>
            </a:r>
          </a:p>
          <a:p>
            <a:r>
              <a:rPr lang="en-IL" dirty="0"/>
              <a:t>In practice: </a:t>
            </a:r>
          </a:p>
          <a:p>
            <a:pPr lvl="1"/>
            <a:r>
              <a:rPr lang="en-IL" dirty="0"/>
              <a:t>ML often does not assume distribution, statistics often does</a:t>
            </a:r>
          </a:p>
          <a:p>
            <a:pPr lvl="1"/>
            <a:r>
              <a:rPr lang="en-IL" dirty="0"/>
              <a:t>ML cares less about confidence bounds, core task for statistics</a:t>
            </a:r>
          </a:p>
          <a:p>
            <a:pPr lvl="1"/>
            <a:r>
              <a:rPr lang="en-IL" dirty="0"/>
              <a:t>Modern ML methods are often more heuristic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1914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D471-B24D-E795-3CE1-D13BB1B1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Relation between ML to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4C1C-93F6-BC58-86DB-DCEA6F9D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ML: often finding parameters to optimize some loss objective</a:t>
            </a:r>
          </a:p>
          <a:p>
            <a:r>
              <a:rPr lang="en-IL" dirty="0"/>
              <a:t>This is within the scope of optimization – a deep, older discipline</a:t>
            </a:r>
          </a:p>
          <a:p>
            <a:r>
              <a:rPr lang="en-IL" dirty="0"/>
              <a:t>Most optimization theory applicable for convex objectives</a:t>
            </a:r>
          </a:p>
          <a:p>
            <a:r>
              <a:rPr lang="en-IL" dirty="0"/>
              <a:t>Modern ML objectives are not convex</a:t>
            </a:r>
          </a:p>
        </p:txBody>
      </p:sp>
    </p:spTree>
    <p:extLst>
      <p:ext uri="{BB962C8B-B14F-4D97-AF65-F5344CB8AC3E}">
        <p14:creationId xmlns:p14="http://schemas.microsoft.com/office/powerpoint/2010/main" val="293520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117F-F229-F062-EC5F-432097B6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Topics for This Course with Estimated Times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92569-65A6-D2E6-D3E0-5BD1CA6D5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Weeks 1-2: Review of supervised learning and deep NNs</a:t>
            </a:r>
          </a:p>
          <a:p>
            <a:r>
              <a:rPr lang="en-IL" dirty="0"/>
              <a:t>Weeks 3-7: Generative models</a:t>
            </a:r>
          </a:p>
          <a:p>
            <a:r>
              <a:rPr lang="en-IL" dirty="0"/>
              <a:t>Weeks 8-10: Representation learning </a:t>
            </a:r>
          </a:p>
          <a:p>
            <a:r>
              <a:rPr lang="en-IL" dirty="0"/>
              <a:t>Weeks 11-12: Learning with limited supervision</a:t>
            </a:r>
          </a:p>
          <a:p>
            <a:r>
              <a:rPr lang="en-IL" dirty="0"/>
              <a:t>Weeks 13-14: </a:t>
            </a:r>
            <a:r>
              <a:rPr lang="en-US" dirty="0"/>
              <a:t>Miscellaneous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502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81B-1D47-F292-229D-3FA14236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Weeks 1-2: Supervised Learning, Deep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932E-B734-7944-2488-36FEC99E5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Week 1: </a:t>
            </a:r>
          </a:p>
          <a:p>
            <a:pPr lvl="1"/>
            <a:r>
              <a:rPr lang="en-IL" dirty="0"/>
              <a:t>Motivation for ML and general problem definition</a:t>
            </a:r>
          </a:p>
          <a:p>
            <a:pPr lvl="1"/>
            <a:r>
              <a:rPr lang="en-IL" dirty="0"/>
              <a:t>Course overview and requirements (</a:t>
            </a:r>
            <a:r>
              <a:rPr lang="en-IL" b="1" dirty="0"/>
              <a:t>you are here</a:t>
            </a:r>
            <a:r>
              <a:rPr lang="en-IL" dirty="0"/>
              <a:t>)</a:t>
            </a:r>
          </a:p>
          <a:p>
            <a:pPr lvl="1"/>
            <a:r>
              <a:rPr lang="en-IL" dirty="0"/>
              <a:t>Review of key supervised learning material from IML</a:t>
            </a:r>
          </a:p>
          <a:p>
            <a:r>
              <a:rPr lang="en-IL" dirty="0"/>
              <a:t>Week 2:</a:t>
            </a:r>
          </a:p>
          <a:p>
            <a:pPr lvl="1"/>
            <a:r>
              <a:rPr lang="en-IL" dirty="0"/>
              <a:t>Definition of deep learning and basic building blocks</a:t>
            </a:r>
          </a:p>
          <a:p>
            <a:pPr lvl="1"/>
            <a:r>
              <a:rPr lang="en-IL" dirty="0"/>
              <a:t>A general framework for modern deep architectures</a:t>
            </a:r>
          </a:p>
          <a:p>
            <a:pPr lvl="1"/>
            <a:r>
              <a:rPr lang="en-IL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51492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2307-8922-5F3F-635C-B1B7BA38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54A2-EA6A-0357-D388-A278C8EC3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lectures will take place on Wednesday 10-13</a:t>
            </a:r>
          </a:p>
          <a:p>
            <a:r>
              <a:rPr lang="en-IL" dirty="0"/>
              <a:t>My reception hour is at Wed at 9 (might change)</a:t>
            </a:r>
          </a:p>
          <a:p>
            <a:r>
              <a:rPr lang="en-IL" dirty="0"/>
              <a:t>You must physically attend 50% of the lectures</a:t>
            </a:r>
          </a:p>
          <a:p>
            <a:r>
              <a:rPr lang="en-IL" dirty="0"/>
              <a:t>Students who attend more lectures, will rec</a:t>
            </a:r>
            <a:r>
              <a:rPr lang="en-US" dirty="0" err="1"/>
              <a:t>ei</a:t>
            </a:r>
            <a:r>
              <a:rPr lang="en-IL" dirty="0"/>
              <a:t>ve a small bonus</a:t>
            </a:r>
          </a:p>
          <a:p>
            <a:r>
              <a:rPr lang="en-IL" dirty="0"/>
              <a:t>Two compulsary practical exercises (20% of the grade)</a:t>
            </a:r>
          </a:p>
          <a:p>
            <a:r>
              <a:rPr lang="en-IL" dirty="0"/>
              <a:t>Final exam (80% of the grade)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045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367-48AE-B734-9A00-FA98080E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Course Etiqutte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F034C-93A5-6E4F-16EB-5C056AB5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Do come to the lectures</a:t>
            </a:r>
          </a:p>
          <a:p>
            <a:r>
              <a:rPr lang="en-IL" dirty="0"/>
              <a:t>Do ask questions</a:t>
            </a:r>
          </a:p>
          <a:p>
            <a:r>
              <a:rPr lang="en-IL" dirty="0"/>
              <a:t>Do come to speak to me during the break, even just for an intro</a:t>
            </a:r>
          </a:p>
        </p:txBody>
      </p:sp>
    </p:spTree>
    <p:extLst>
      <p:ext uri="{BB962C8B-B14F-4D97-AF65-F5344CB8AC3E}">
        <p14:creationId xmlns:p14="http://schemas.microsoft.com/office/powerpoint/2010/main" val="134325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D92E-8D5D-E627-3878-2321E80A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Supervised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1F73-BEFA-2E3A-DF8C-A7FB381A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Given: </a:t>
            </a:r>
          </a:p>
          <a:p>
            <a:pPr lvl="1"/>
            <a:r>
              <a:rPr lang="en-IL" dirty="0"/>
              <a:t>A set of training examples x</a:t>
            </a:r>
            <a:r>
              <a:rPr lang="en-IL" baseline="-25000" dirty="0"/>
              <a:t>1</a:t>
            </a:r>
            <a:r>
              <a:rPr lang="en-IL" dirty="0"/>
              <a:t>,x</a:t>
            </a:r>
            <a:r>
              <a:rPr lang="en-IL" baseline="-25000" dirty="0"/>
              <a:t>2</a:t>
            </a:r>
            <a:r>
              <a:rPr lang="en-IL" dirty="0"/>
              <a:t>..x</a:t>
            </a:r>
            <a:r>
              <a:rPr lang="en-IL" baseline="-25000" dirty="0"/>
              <a:t>n</a:t>
            </a:r>
            <a:r>
              <a:rPr lang="en-IL" dirty="0"/>
              <a:t> sampled IID from distribution P</a:t>
            </a:r>
          </a:p>
          <a:p>
            <a:pPr lvl="1"/>
            <a:r>
              <a:rPr lang="en-IL" dirty="0"/>
              <a:t>Corresponding labels y</a:t>
            </a:r>
            <a:r>
              <a:rPr lang="en-IL" baseline="-25000" dirty="0"/>
              <a:t>1</a:t>
            </a:r>
            <a:r>
              <a:rPr lang="en-IL" dirty="0"/>
              <a:t>,y</a:t>
            </a:r>
            <a:r>
              <a:rPr lang="en-IL" baseline="-25000" dirty="0"/>
              <a:t>2</a:t>
            </a:r>
            <a:r>
              <a:rPr lang="en-IL" dirty="0"/>
              <a:t>..y</a:t>
            </a:r>
            <a:r>
              <a:rPr lang="en-IL" baseline="-25000" dirty="0"/>
              <a:t>n</a:t>
            </a:r>
            <a:endParaRPr lang="en-IL" dirty="0"/>
          </a:p>
          <a:p>
            <a:r>
              <a:rPr lang="en-IL" dirty="0"/>
              <a:t>Objectives: learn a function f, which can predict y for all x in P</a:t>
            </a:r>
          </a:p>
          <a:p>
            <a:r>
              <a:rPr lang="en-IL" dirty="0"/>
              <a:t>Examples: ImageNet classification, face recognition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1436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5AAD-B0AA-ACE0-67B3-BB1C8DC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Fitting to 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EE60-B8E8-0B6C-F54E-13B3DF2A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Let’s assume our training set is massive, no difference from test</a:t>
            </a:r>
          </a:p>
          <a:p>
            <a:r>
              <a:rPr lang="en-IL" dirty="0"/>
              <a:t>Want to find the function that maps x to y</a:t>
            </a:r>
          </a:p>
          <a:p>
            <a:r>
              <a:rPr lang="en-IL" dirty="0"/>
              <a:t>Assume we specify this function by a set of parameters (weights) W</a:t>
            </a:r>
          </a:p>
          <a:p>
            <a:r>
              <a:rPr lang="en-IL" dirty="0"/>
              <a:t>Need an objective L(W), s.t. lowest value corresponds to best solution</a:t>
            </a:r>
          </a:p>
        </p:txBody>
      </p:sp>
    </p:spTree>
    <p:extLst>
      <p:ext uri="{BB962C8B-B14F-4D97-AF65-F5344CB8AC3E}">
        <p14:creationId xmlns:p14="http://schemas.microsoft.com/office/powerpoint/2010/main" val="346353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09D4-61DA-F3DB-CF60-CC4318BD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First Attempt -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D9F23-040E-822F-3CC8-33E4D127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na</a:t>
            </a:r>
            <a:r>
              <a:rPr lang="en-US" dirty="0" err="1"/>
              <a:t>ï</a:t>
            </a:r>
            <a:r>
              <a:rPr lang="en-IL" dirty="0"/>
              <a:t>ve idea iis to directly optimize accuracy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Problem: not continuous, cannot efficiently optimize weights W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23581F-74C1-9F90-62A2-7A17B0CF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68" y="2799674"/>
            <a:ext cx="4256421" cy="10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2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F536-F3A0-7FC4-F31D-004106F7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Better Solution: Cross-Entropy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AA40-F949-3233-C91D-AD2325FE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 us assume that f outputs a probability over the K output classes</a:t>
            </a:r>
          </a:p>
          <a:p>
            <a:r>
              <a:rPr lang="en-IL" dirty="0"/>
              <a:t>We use the differentiable cross-entropy objective: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As the labels are assumed to be deterministic this simplifies as: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B2DBDC-5334-083E-DBB4-A159F04AD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3077369"/>
            <a:ext cx="51308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A395962-354E-DBB9-66C7-DB1771D4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4628833"/>
            <a:ext cx="62992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7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B7B9-F7E7-1BE4-8BF4-4D082DBF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7D86-3F8E-F794-D3D7-1E589AEDC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</a:rPr>
              <a:t>“T</a:t>
            </a:r>
            <a:r>
              <a:rPr lang="en-US" b="0" i="1" dirty="0">
                <a:effectLst/>
                <a:latin typeface="arial" panose="020B0604020202020204" pitchFamily="34" charset="0"/>
              </a:rPr>
              <a:t>he use and development of </a:t>
            </a:r>
            <a:r>
              <a:rPr lang="en-US" b="1" i="1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computer systems </a:t>
            </a:r>
            <a:r>
              <a:rPr lang="en-US" b="0" i="1" dirty="0">
                <a:effectLst/>
                <a:latin typeface="arial" panose="020B0604020202020204" pitchFamily="34" charset="0"/>
              </a:rPr>
              <a:t>that are able to learn and </a:t>
            </a:r>
            <a:r>
              <a:rPr lang="en-US" b="1" i="1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adapt without following explicit instructions</a:t>
            </a:r>
            <a:r>
              <a:rPr lang="en-US" b="0" i="1" dirty="0">
                <a:effectLst/>
                <a:latin typeface="arial" panose="020B0604020202020204" pitchFamily="34" charset="0"/>
              </a:rPr>
              <a:t>, by using algorithms and </a:t>
            </a:r>
            <a:r>
              <a:rPr lang="en-US" b="1" i="1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statistical models</a:t>
            </a:r>
            <a:r>
              <a:rPr lang="en-US" b="0" i="1" dirty="0">
                <a:effectLst/>
                <a:latin typeface="arial" panose="020B0604020202020204" pitchFamily="34" charset="0"/>
              </a:rPr>
              <a:t> to analyze and draw 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r>
              <a:rPr lang="en-US" b="0" i="1" dirty="0">
                <a:effectLst/>
                <a:latin typeface="arial" panose="020B0604020202020204" pitchFamily="34" charset="0"/>
              </a:rPr>
              <a:t> from patterns in data.”</a:t>
            </a:r>
          </a:p>
          <a:p>
            <a:pPr marL="0" indent="0" algn="r">
              <a:buNone/>
            </a:pPr>
            <a:r>
              <a:rPr lang="en-IL" i="1" dirty="0"/>
              <a:t>Oxford English Dictionary</a:t>
            </a:r>
          </a:p>
        </p:txBody>
      </p:sp>
    </p:spTree>
    <p:extLst>
      <p:ext uri="{BB962C8B-B14F-4D97-AF65-F5344CB8AC3E}">
        <p14:creationId xmlns:p14="http://schemas.microsoft.com/office/powerpoint/2010/main" val="295134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80F8-2D68-7B1B-6B03-17BFF1AA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85D8-112B-67DF-F409-4D1BF840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Many methods were proposed to find the best weights W</a:t>
            </a:r>
          </a:p>
          <a:p>
            <a:r>
              <a:rPr lang="en-IL" dirty="0"/>
              <a:t>Hard to beat Stochastic Gradient Descent (SGD) in practice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Computing this looks like O(N</a:t>
            </a:r>
            <a:r>
              <a:rPr lang="en-IL" baseline="30000" dirty="0"/>
              <a:t>2</a:t>
            </a:r>
            <a:r>
              <a:rPr lang="en-IL" dirty="0"/>
              <a:t>), but due to backpropgation is O(N)</a:t>
            </a:r>
          </a:p>
          <a:p>
            <a:endParaRPr lang="en-IL" dirty="0"/>
          </a:p>
        </p:txBody>
      </p:sp>
      <p:pic>
        <p:nvPicPr>
          <p:cNvPr id="6146" name="Picture 2" descr="10 Gradient Descent Optimisation Algorithms + Cheat Sheet - KDnuggets">
            <a:extLst>
              <a:ext uri="{FF2B5EF4-FFF2-40B4-BE49-F238E27FC236}">
                <a16:creationId xmlns:a16="http://schemas.microsoft.com/office/drawing/2014/main" id="{7FFBBFD4-3973-9EAA-9161-45102420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72" y="3007359"/>
            <a:ext cx="4437448" cy="127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15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272C-DBCF-4FD1-DCD8-85AB9A4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SGD with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76A9-FC8F-9E41-0F2E-411FE14B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4440" cy="4351338"/>
          </a:xfrm>
        </p:spPr>
        <p:txBody>
          <a:bodyPr>
            <a:normAutofit/>
          </a:bodyPr>
          <a:lstStyle/>
          <a:p>
            <a:r>
              <a:rPr lang="en-IL" dirty="0"/>
              <a:t>Momentum typically used in practice</a:t>
            </a:r>
          </a:p>
          <a:p>
            <a:r>
              <a:rPr lang="en-IL" dirty="0"/>
              <a:t>Intuition: reduces noise by biasing step in direction of previous steps</a:t>
            </a:r>
          </a:p>
          <a:p>
            <a:endParaRPr lang="en-IL" dirty="0"/>
          </a:p>
          <a:p>
            <a:r>
              <a:rPr lang="en-IL" dirty="0"/>
              <a:t>Choosing the learning rate, momemtum is very important</a:t>
            </a:r>
          </a:p>
          <a:p>
            <a:r>
              <a:rPr lang="en-IL" dirty="0"/>
              <a:t>Many hand-crafted or automatic tricks for doing so, not our scope </a:t>
            </a:r>
          </a:p>
          <a:p>
            <a:endParaRPr lang="en-IL" dirty="0"/>
          </a:p>
        </p:txBody>
      </p:sp>
      <p:pic>
        <p:nvPicPr>
          <p:cNvPr id="7170" name="Picture 2" descr="More on Gradient Descent Algorithm and other effective learning Algorithms…  | by Narmadha Handi | DataDrivenInvestor">
            <a:extLst>
              <a:ext uri="{FF2B5EF4-FFF2-40B4-BE49-F238E27FC236}">
                <a16:creationId xmlns:a16="http://schemas.microsoft.com/office/drawing/2014/main" id="{A0E4280B-5054-38DE-BB8D-59E60FDF7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71" y="1290320"/>
            <a:ext cx="4728029" cy="464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3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3639-4941-C1BE-815F-887BA6F9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Adaptive Optimizers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7DA4-9083-C647-79CA-E4567E94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2760" cy="4351338"/>
          </a:xfrm>
        </p:spPr>
        <p:txBody>
          <a:bodyPr/>
          <a:lstStyle/>
          <a:p>
            <a:r>
              <a:rPr lang="en-IL" dirty="0"/>
              <a:t>SGD does not automatically adjust step size</a:t>
            </a:r>
          </a:p>
          <a:p>
            <a:r>
              <a:rPr lang="en-IL" dirty="0"/>
              <a:t>Adaptive methods do e.g. ADAM, AdamW</a:t>
            </a:r>
          </a:p>
          <a:p>
            <a:r>
              <a:rPr lang="en-IL" dirty="0"/>
              <a:t>Compute average gradient and square norm</a:t>
            </a:r>
          </a:p>
          <a:p>
            <a:r>
              <a:rPr lang="en-IL" dirty="0"/>
              <a:t>Scale momentum by average gradient norm</a:t>
            </a:r>
          </a:p>
          <a:p>
            <a:r>
              <a:rPr lang="en-IL" dirty="0"/>
              <a:t>Less sensitive to parameters than SGD-M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00EB2-754B-9B76-E870-8C58D423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681037"/>
            <a:ext cx="3898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FE0-D9F0-428A-5ACE-0A51477C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Empirical Risk Minimization (ERM)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C567-7EC2-B143-EB87-93BBCF4B8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So far, we assumed the training set was very, very large</a:t>
            </a:r>
          </a:p>
          <a:p>
            <a:r>
              <a:rPr lang="en-IL" dirty="0"/>
              <a:t>In practice, the training set is limited</a:t>
            </a:r>
          </a:p>
          <a:p>
            <a:r>
              <a:rPr lang="en-IL" dirty="0"/>
              <a:t>We minimize the </a:t>
            </a:r>
            <a:r>
              <a:rPr lang="en-IL" dirty="0">
                <a:highlight>
                  <a:srgbClr val="FFFF00"/>
                </a:highlight>
              </a:rPr>
              <a:t>empirical risk</a:t>
            </a:r>
            <a:r>
              <a:rPr lang="en-IL" dirty="0"/>
              <a:t> = error on training set</a:t>
            </a:r>
          </a:p>
          <a:p>
            <a:r>
              <a:rPr lang="en-IL" dirty="0"/>
              <a:t>Really care about </a:t>
            </a:r>
            <a:r>
              <a:rPr lang="en-IL" dirty="0">
                <a:highlight>
                  <a:srgbClr val="FFFF00"/>
                </a:highlight>
              </a:rPr>
              <a:t>true risk</a:t>
            </a:r>
            <a:r>
              <a:rPr lang="en-IL" dirty="0"/>
              <a:t> = error on all images in the world</a:t>
            </a:r>
          </a:p>
          <a:p>
            <a:r>
              <a:rPr lang="en-IL" dirty="0"/>
              <a:t>In other words, we want </a:t>
            </a:r>
            <a:r>
              <a:rPr lang="en-IL" b="1" dirty="0">
                <a:highlight>
                  <a:srgbClr val="FFFF00"/>
                </a:highlight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5731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95FC-AC71-663A-8605-0CDA62B7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Formal Definition of PAC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C0B83-69D9-803D-7172-F5F65862F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PAC = probably approximately correct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en-IL" sz="2200" i="1" dirty="0"/>
              <a:t>Definition from Shai Shalev Shwartz’s book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EE985-7892-78D8-F472-031712E8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491788"/>
            <a:ext cx="7772400" cy="23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2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E656-EEEE-D5A0-5A45-92577C20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Classical Bounds on Learnability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CF8E-2FEC-EF52-5FCF-107CCB59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IML, you have learned to bound the number of examples: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Which contains the number of possible configurations of parameters</a:t>
            </a:r>
          </a:p>
          <a:p>
            <a:r>
              <a:rPr lang="en-IL" dirty="0"/>
              <a:t>Infinite for continuous H, but can be made finite by discretization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DAC27-5332-94AD-7AE0-C3994262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2552700"/>
            <a:ext cx="5334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CA91-3E97-75EE-7AEA-E623DA9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VC-Dimension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D9DD8-67C2-2774-EF29-40333D713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major breakthrough by </a:t>
            </a:r>
            <a:r>
              <a:rPr lang="en-US" dirty="0" err="1"/>
              <a:t>Vapnik</a:t>
            </a:r>
            <a:r>
              <a:rPr lang="en-US" dirty="0"/>
              <a:t> and </a:t>
            </a:r>
            <a:r>
              <a:rPr lang="en-US" dirty="0" err="1"/>
              <a:t>Chervonenkis</a:t>
            </a:r>
            <a:endParaRPr lang="en-US" dirty="0"/>
          </a:p>
          <a:p>
            <a:r>
              <a:rPr lang="en-US" dirty="0"/>
              <a:t>Learnability is measured by set size that can be “shattered” by H</a:t>
            </a:r>
          </a:p>
          <a:p>
            <a:r>
              <a:rPr lang="en-US" dirty="0"/>
              <a:t>Quantified by VC dimension </a:t>
            </a:r>
            <a:r>
              <a:rPr lang="en-US" i="1" dirty="0"/>
              <a:t>d</a:t>
            </a:r>
          </a:p>
          <a:p>
            <a:r>
              <a:rPr lang="en-US" dirty="0"/>
              <a:t>Sometimes finite, even for continuous hypothesis classes</a:t>
            </a:r>
          </a:p>
          <a:p>
            <a:pPr lvl="1"/>
            <a:r>
              <a:rPr lang="en-US" dirty="0"/>
              <a:t>Linear classifier with n parameters -&gt; d scales with 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BC286-9A1B-0976-2940-9477CA0E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30" y="4427022"/>
            <a:ext cx="5233670" cy="936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3FB8C-E8D2-9322-0D1C-D0E7FA7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6719"/>
            <a:ext cx="4581575" cy="17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00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D15E-4707-710E-A5E5-39ED2D19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When Theory from IML Works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56403-09E2-968B-73D9-1F3FA23F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theory we learned in IML works when hypotheses are simple</a:t>
            </a:r>
          </a:p>
          <a:p>
            <a:r>
              <a:rPr lang="en-IL" dirty="0"/>
              <a:t>Example: linear functions, decision trees</a:t>
            </a:r>
          </a:p>
          <a:p>
            <a:r>
              <a:rPr lang="en-IL" dirty="0"/>
              <a:t>Really useful to know how many examples are needed for learning</a:t>
            </a:r>
          </a:p>
          <a:p>
            <a:r>
              <a:rPr lang="en-IL" dirty="0"/>
              <a:t>A big deal for making decisions in science and industry</a:t>
            </a:r>
          </a:p>
          <a:p>
            <a:pPr lvl="1"/>
            <a:r>
              <a:rPr lang="en-IL" dirty="0"/>
              <a:t>Budget allocation</a:t>
            </a:r>
          </a:p>
          <a:p>
            <a:pPr lvl="1"/>
            <a:r>
              <a:rPr lang="en-IL" dirty="0"/>
              <a:t>Go/ no go etc. </a:t>
            </a:r>
          </a:p>
        </p:txBody>
      </p:sp>
    </p:spTree>
    <p:extLst>
      <p:ext uri="{BB962C8B-B14F-4D97-AF65-F5344CB8AC3E}">
        <p14:creationId xmlns:p14="http://schemas.microsoft.com/office/powerpoint/2010/main" val="3628415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8104-35B4-541C-3588-B95302FD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Real World Hypothesis Class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EE12-11C2-040C-2BD6-DE93F114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classifier functions must satisfy several properties</a:t>
            </a:r>
          </a:p>
          <a:p>
            <a:r>
              <a:rPr lang="en-IL" dirty="0"/>
              <a:t>Being expressive</a:t>
            </a:r>
          </a:p>
          <a:p>
            <a:pPr lvl="1"/>
            <a:r>
              <a:rPr lang="en-IL" dirty="0"/>
              <a:t>providing a good fit for the training data</a:t>
            </a:r>
          </a:p>
          <a:p>
            <a:r>
              <a:rPr lang="en-IL" dirty="0"/>
              <a:t>Being amenable to optimization </a:t>
            </a:r>
          </a:p>
          <a:p>
            <a:pPr lvl="1"/>
            <a:r>
              <a:rPr lang="en-IL" dirty="0"/>
              <a:t>need to find function parameters minimizing the objective at reasonable time</a:t>
            </a:r>
          </a:p>
          <a:p>
            <a:r>
              <a:rPr lang="en-IL" dirty="0"/>
              <a:t>Generalization</a:t>
            </a:r>
          </a:p>
          <a:p>
            <a:pPr lvl="1"/>
            <a:r>
              <a:rPr lang="en-IL" dirty="0"/>
              <a:t>Not requiring too many training samples for reducing the true risk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4149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9882-08F3-8512-F478-05EF7AA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Linear functions are often insufficient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9004-9CC2-81C9-BCB8-65127EDC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Linear models or simple trees are often not enough</a:t>
            </a:r>
          </a:p>
          <a:p>
            <a:r>
              <a:rPr lang="en-IL" dirty="0"/>
              <a:t>They are good at:</a:t>
            </a:r>
          </a:p>
          <a:p>
            <a:pPr lvl="1"/>
            <a:r>
              <a:rPr lang="en-IL" dirty="0"/>
              <a:t>Optimization - they are easy to optimize</a:t>
            </a:r>
          </a:p>
          <a:p>
            <a:r>
              <a:rPr lang="en-IL" dirty="0"/>
              <a:t>They are ok at:</a:t>
            </a:r>
          </a:p>
          <a:p>
            <a:pPr lvl="1"/>
            <a:r>
              <a:rPr lang="en-IL" dirty="0"/>
              <a:t>Generalization - they do not overfit much for not too many parameters</a:t>
            </a:r>
          </a:p>
          <a:p>
            <a:r>
              <a:rPr lang="en-IL" dirty="0"/>
              <a:t>They are poor at:</a:t>
            </a:r>
          </a:p>
          <a:p>
            <a:pPr lvl="1"/>
            <a:r>
              <a:rPr lang="en-IL" dirty="0"/>
              <a:t>Expressivity – they cannot classify complex data e.g. pixel to object category</a:t>
            </a:r>
          </a:p>
        </p:txBody>
      </p:sp>
    </p:spTree>
    <p:extLst>
      <p:ext uri="{BB962C8B-B14F-4D97-AF65-F5344CB8AC3E}">
        <p14:creationId xmlns:p14="http://schemas.microsoft.com/office/powerpoint/2010/main" val="17385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C2D6-8C0A-73C2-F0B9-3E6F0B1F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 more technical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13E3-692D-9EC7-4759-252A4532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Given a set of training examples                    potentially with corresponding labels                      we would like to infer </a:t>
            </a:r>
            <a:r>
              <a:rPr lang="en-IL" dirty="0">
                <a:highlight>
                  <a:srgbClr val="FFFF00"/>
                </a:highlight>
              </a:rPr>
              <a:t>some properties </a:t>
            </a:r>
            <a:r>
              <a:rPr lang="en-IL" dirty="0"/>
              <a:t>of the </a:t>
            </a:r>
            <a:r>
              <a:rPr lang="en-IL" dirty="0">
                <a:highlight>
                  <a:srgbClr val="FFFF00"/>
                </a:highlight>
              </a:rPr>
              <a:t>population</a:t>
            </a:r>
            <a:r>
              <a:rPr lang="en-IL" dirty="0"/>
              <a:t> distribution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2789DC-D7CA-8F2B-C31E-EF1F1569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05" y="2289273"/>
            <a:ext cx="1392272" cy="2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84794F-9AF1-1992-910B-947D2BE3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76" y="1912762"/>
            <a:ext cx="1392272" cy="2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391AD1E-91AF-0BDC-473B-AB1B4798E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63" y="2665372"/>
            <a:ext cx="796837" cy="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06747-18CF-811B-3765-440CD5766F96}"/>
              </a:ext>
            </a:extLst>
          </p:cNvPr>
          <p:cNvSpPr txBox="1"/>
          <p:nvPr/>
        </p:nvSpPr>
        <p:spPr>
          <a:xfrm>
            <a:off x="719847" y="4656277"/>
            <a:ext cx="11356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500" dirty="0">
                <a:highlight>
                  <a:srgbClr val="FFFF00"/>
                </a:highlight>
              </a:rPr>
              <a:t>Name some ML tasks, what is x and y and how the desired output is related to             ?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A5F8939-CE01-0820-7946-36EBC260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388" y="4750322"/>
            <a:ext cx="796837" cy="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4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B5A6-1E9E-2F83-871D-E554C398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Compare this to deep NNs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826E-F0BE-0499-2144-9DD7E9168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They are good at:</a:t>
            </a:r>
          </a:p>
          <a:p>
            <a:pPr lvl="1"/>
            <a:r>
              <a:rPr lang="en-IL" dirty="0"/>
              <a:t>Expressivity – they can classify complex data e.g. pixel to object category</a:t>
            </a:r>
          </a:p>
          <a:p>
            <a:pPr lvl="1"/>
            <a:r>
              <a:rPr lang="en-IL" dirty="0"/>
              <a:t>Generalization – they overfit much less than their parameter count suggests</a:t>
            </a:r>
          </a:p>
          <a:p>
            <a:r>
              <a:rPr lang="en-IL" dirty="0"/>
              <a:t>They are ok at:</a:t>
            </a:r>
          </a:p>
          <a:p>
            <a:pPr lvl="1"/>
            <a:r>
              <a:rPr lang="en-IL" dirty="0"/>
              <a:t>Simple optimization algorithms tends to find good local optima</a:t>
            </a:r>
          </a:p>
          <a:p>
            <a:r>
              <a:rPr lang="en-IL" dirty="0"/>
              <a:t>They are poor at:</a:t>
            </a:r>
          </a:p>
          <a:p>
            <a:pPr lvl="1"/>
            <a:r>
              <a:rPr lang="en-IL" dirty="0"/>
              <a:t>Optimization takes a lot of time (much compute and memory)</a:t>
            </a:r>
          </a:p>
        </p:txBody>
      </p:sp>
    </p:spTree>
    <p:extLst>
      <p:ext uri="{BB962C8B-B14F-4D97-AF65-F5344CB8AC3E}">
        <p14:creationId xmlns:p14="http://schemas.microsoft.com/office/powerpoint/2010/main" val="166901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74E4-2CDB-0A42-CD0F-75F742C1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Classical ML Theory and Modern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1BBD-DBD3-9D30-C791-D99E545D8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Classical ML theory does not generlize well to deep networks:</a:t>
            </a:r>
          </a:p>
          <a:p>
            <a:pPr lvl="1"/>
            <a:r>
              <a:rPr lang="en-IL" dirty="0"/>
              <a:t>Deep NN should overfit</a:t>
            </a:r>
          </a:p>
          <a:p>
            <a:pPr lvl="1"/>
            <a:r>
              <a:rPr lang="en-IL" dirty="0"/>
              <a:t>SGD on deep NNs should not converge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D0EEA-3CF1-740A-0C9F-2B4D5F11F7E1}"/>
              </a:ext>
            </a:extLst>
          </p:cNvPr>
          <p:cNvSpPr txBox="1"/>
          <p:nvPr/>
        </p:nvSpPr>
        <p:spPr>
          <a:xfrm>
            <a:off x="4036980" y="4309353"/>
            <a:ext cx="74805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500" dirty="0">
                <a:highlight>
                  <a:srgbClr val="FFFF00"/>
                </a:highlight>
              </a:rPr>
              <a:t>What do you think is the place of theory in modern ML?</a:t>
            </a:r>
          </a:p>
        </p:txBody>
      </p:sp>
    </p:spTree>
    <p:extLst>
      <p:ext uri="{BB962C8B-B14F-4D97-AF65-F5344CB8AC3E}">
        <p14:creationId xmlns:p14="http://schemas.microsoft.com/office/powerpoint/2010/main" val="3198459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8EC3-AFAA-C1FE-7A83-FA4227F9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Improving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B965-3225-3C3D-3E00-58109FDF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classical ML expressivity comes at the price of generalization</a:t>
            </a:r>
          </a:p>
          <a:p>
            <a:r>
              <a:rPr lang="en-IL" dirty="0"/>
              <a:t>Improving generalization can occur by giving up expressivity</a:t>
            </a:r>
          </a:p>
          <a:p>
            <a:r>
              <a:rPr lang="en-IL" dirty="0"/>
              <a:t>We would like to give up in areas that are not useful</a:t>
            </a:r>
          </a:p>
          <a:p>
            <a:r>
              <a:rPr lang="en-IL" dirty="0"/>
              <a:t>Simplest method: choose a suitable hypothesis class</a:t>
            </a:r>
          </a:p>
          <a:p>
            <a:pPr lvl="1"/>
            <a:r>
              <a:rPr lang="en-IL" dirty="0"/>
              <a:t>Are trees or linear models most suitable for my task?</a:t>
            </a:r>
          </a:p>
          <a:p>
            <a:pPr lvl="1"/>
            <a:r>
              <a:rPr lang="en-IL" dirty="0"/>
              <a:t>Do I really need deep NNs?</a:t>
            </a:r>
          </a:p>
        </p:txBody>
      </p:sp>
    </p:spTree>
    <p:extLst>
      <p:ext uri="{BB962C8B-B14F-4D97-AF65-F5344CB8AC3E}">
        <p14:creationId xmlns:p14="http://schemas.microsoft.com/office/powerpoint/2010/main" val="2933922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B4-3411-366B-37FA-10CCBF2B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DA36-7900-9F55-A0BC-AE172375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Choose very expressive function class</a:t>
            </a:r>
          </a:p>
          <a:p>
            <a:r>
              <a:rPr lang="en-IL" dirty="0"/>
              <a:t>Reducing unneccesary expressivity by:</a:t>
            </a:r>
          </a:p>
          <a:p>
            <a:pPr lvl="1"/>
            <a:r>
              <a:rPr lang="en-IL" dirty="0"/>
              <a:t>Forcing weights to be small</a:t>
            </a:r>
          </a:p>
          <a:p>
            <a:pPr lvl="1"/>
            <a:endParaRPr lang="en-IL" dirty="0"/>
          </a:p>
          <a:p>
            <a:pPr lvl="1"/>
            <a:endParaRPr lang="en-IL" dirty="0"/>
          </a:p>
          <a:p>
            <a:pPr lvl="1"/>
            <a:r>
              <a:rPr lang="en-IL" dirty="0"/>
              <a:t>Forcing function to be smooth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6AE22E3-02F7-0516-CB20-450BE5EA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4404678"/>
            <a:ext cx="5054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87E97C5-B864-0613-A95F-9DEF1D80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80" y="3241993"/>
            <a:ext cx="3314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88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7DB4-3411-366B-37FA-10CCBF2B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DA36-7900-9F55-A0BC-AE172375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Synthetically increase the number of training data</a:t>
            </a:r>
          </a:p>
          <a:p>
            <a:r>
              <a:rPr lang="en-IL" dirty="0"/>
              <a:t>Assume we know an operation T(x) which changes x but not the label</a:t>
            </a:r>
          </a:p>
          <a:p>
            <a:pPr lvl="1"/>
            <a:r>
              <a:rPr lang="en-IL" dirty="0"/>
              <a:t>Examples for ImageNet: add noise, slight color change, cropping</a:t>
            </a:r>
          </a:p>
          <a:p>
            <a:r>
              <a:rPr lang="en-IL" dirty="0"/>
              <a:t>New objective:</a:t>
            </a:r>
          </a:p>
        </p:txBody>
      </p:sp>
      <p:pic>
        <p:nvPicPr>
          <p:cNvPr id="9218" name="Picture 2" descr="What is image augmentation - Albumentations Documentation">
            <a:extLst>
              <a:ext uri="{FF2B5EF4-FFF2-40B4-BE49-F238E27FC236}">
                <a16:creationId xmlns:a16="http://schemas.microsoft.com/office/drawing/2014/main" id="{A8013771-CD11-04EA-723B-DDB17849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40" y="3287474"/>
            <a:ext cx="6512560" cy="32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B7A89C6-95D2-5661-8D55-C907AEA6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" y="4704080"/>
            <a:ext cx="4294291" cy="7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0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F443-2823-003C-1726-0C57C86C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Supervised ML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55487-7E41-2A13-DF0E-2F4BCB11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Input: (x</a:t>
            </a:r>
            <a:r>
              <a:rPr lang="en-IL" baseline="-25000" dirty="0"/>
              <a:t>1</a:t>
            </a:r>
            <a:r>
              <a:rPr lang="en-IL" dirty="0"/>
              <a:t>, y</a:t>
            </a:r>
            <a:r>
              <a:rPr lang="en-IL" baseline="-25000" dirty="0"/>
              <a:t>1</a:t>
            </a:r>
            <a:r>
              <a:rPr lang="en-IL" dirty="0"/>
              <a:t>),(x</a:t>
            </a:r>
            <a:r>
              <a:rPr lang="en-IL" baseline="-25000" dirty="0"/>
              <a:t>2</a:t>
            </a:r>
            <a:r>
              <a:rPr lang="en-IL" dirty="0"/>
              <a:t>, y</a:t>
            </a:r>
            <a:r>
              <a:rPr lang="en-IL" baseline="-25000" dirty="0"/>
              <a:t>2</a:t>
            </a:r>
            <a:r>
              <a:rPr lang="en-IL" dirty="0"/>
              <a:t>)..(x</a:t>
            </a:r>
            <a:r>
              <a:rPr lang="en-IL" baseline="-25000" dirty="0"/>
              <a:t>n</a:t>
            </a:r>
            <a:r>
              <a:rPr lang="en-IL" dirty="0"/>
              <a:t>, y</a:t>
            </a:r>
            <a:r>
              <a:rPr lang="en-IL" baseline="-25000" dirty="0"/>
              <a:t>n</a:t>
            </a:r>
            <a:r>
              <a:rPr lang="en-IL" dirty="0"/>
              <a:t>) </a:t>
            </a:r>
          </a:p>
          <a:p>
            <a:r>
              <a:rPr lang="en-IL" dirty="0"/>
              <a:t>Choose a hypothesis class (linear, tree, DNN) with parameters W</a:t>
            </a:r>
          </a:p>
          <a:p>
            <a:r>
              <a:rPr lang="en-IL" dirty="0"/>
              <a:t>Choose loss function e.g. cross entropy</a:t>
            </a:r>
          </a:p>
          <a:p>
            <a:r>
              <a:rPr lang="en-IL" dirty="0"/>
              <a:t>Choose regularization (e.g. L2) and augmentation (e.g. add noise)</a:t>
            </a:r>
          </a:p>
          <a:p>
            <a:r>
              <a:rPr lang="en-IL" dirty="0"/>
              <a:t>Train parameters with SGD+momentum  </a:t>
            </a:r>
          </a:p>
        </p:txBody>
      </p:sp>
      <p:pic>
        <p:nvPicPr>
          <p:cNvPr id="4" name="Picture 2" descr="10 Gradient Descent Optimisation Algorithms + Cheat Sheet - KDnuggets">
            <a:extLst>
              <a:ext uri="{FF2B5EF4-FFF2-40B4-BE49-F238E27FC236}">
                <a16:creationId xmlns:a16="http://schemas.microsoft.com/office/drawing/2014/main" id="{A82E87A5-4011-A0AC-1474-14F5AEF7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80" y="5039199"/>
            <a:ext cx="2415540" cy="6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1144A-29B4-1627-1048-9489DAC7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60" y="5135947"/>
            <a:ext cx="4904740" cy="9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8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44B8-C76B-07E9-B806-52D9D32C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General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ACA18-0E04-4241-A25B-C89F4EFB7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this course, we will not put too much emphasis of the function f</a:t>
            </a:r>
          </a:p>
          <a:p>
            <a:r>
              <a:rPr lang="en-IL" dirty="0"/>
              <a:t>In most modern systems, it is a deep neural network</a:t>
            </a:r>
          </a:p>
          <a:p>
            <a:r>
              <a:rPr lang="en-IL" dirty="0"/>
              <a:t>In the future, it may be something else</a:t>
            </a:r>
          </a:p>
          <a:p>
            <a:r>
              <a:rPr lang="en-IL" dirty="0"/>
              <a:t>We will devote the next week to reviewiing DNN implementation</a:t>
            </a:r>
          </a:p>
          <a:p>
            <a:r>
              <a:rPr lang="en-IL" dirty="0"/>
              <a:t>DNNs not always the answer now, may not be popular in the future</a:t>
            </a:r>
          </a:p>
          <a:p>
            <a:r>
              <a:rPr lang="en-IL" dirty="0"/>
              <a:t>Keep an open mind</a:t>
            </a:r>
          </a:p>
        </p:txBody>
      </p:sp>
    </p:spTree>
    <p:extLst>
      <p:ext uri="{BB962C8B-B14F-4D97-AF65-F5344CB8AC3E}">
        <p14:creationId xmlns:p14="http://schemas.microsoft.com/office/powerpoint/2010/main" val="216214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85C8-B30A-37F5-43B6-71047D7C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Code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7FE5-3BE8-8746-2F21-8C430EF8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/tutorials/beginner/blitz/cifar10_tutorial.html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609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D245-8334-4572-DF45-7B05C0B7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is ML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3567D-6FE9-7C1E-1BEE-00866CD20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x</a:t>
            </a:r>
            <a:r>
              <a:rPr lang="en-IL" dirty="0"/>
              <a:t> are often high dimensional</a:t>
            </a:r>
          </a:p>
          <a:p>
            <a:r>
              <a:rPr lang="en-IL" dirty="0"/>
              <a:t>The number of training samples N is limited</a:t>
            </a:r>
          </a:p>
          <a:p>
            <a:r>
              <a:rPr lang="en-US" dirty="0"/>
              <a:t>We may not have labels y for all data</a:t>
            </a:r>
            <a:endParaRPr lang="en-IL" b="1" dirty="0"/>
          </a:p>
          <a:p>
            <a:r>
              <a:rPr lang="en-IL" dirty="0"/>
              <a:t>The probability density            can be quite complex</a:t>
            </a:r>
          </a:p>
          <a:p>
            <a:pPr marL="0" indent="0">
              <a:buNone/>
            </a:pPr>
            <a:endParaRPr lang="he-IL" dirty="0"/>
          </a:p>
          <a:p>
            <a:endParaRPr lang="en-IL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9CB69E04-0975-0562-F718-BD2FC118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39" y="3457403"/>
            <a:ext cx="796837" cy="2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DD5F5-6FA5-7260-751D-6E8F7145A55C}"/>
              </a:ext>
            </a:extLst>
          </p:cNvPr>
          <p:cNvSpPr txBox="1"/>
          <p:nvPr/>
        </p:nvSpPr>
        <p:spPr>
          <a:xfrm>
            <a:off x="3501957" y="4591455"/>
            <a:ext cx="71887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500" dirty="0">
                <a:highlight>
                  <a:srgbClr val="FFFF00"/>
                </a:highlight>
              </a:rPr>
              <a:t>What are some other issues that make ML hard?</a:t>
            </a:r>
          </a:p>
        </p:txBody>
      </p:sp>
    </p:spTree>
    <p:extLst>
      <p:ext uri="{BB962C8B-B14F-4D97-AF65-F5344CB8AC3E}">
        <p14:creationId xmlns:p14="http://schemas.microsoft.com/office/powerpoint/2010/main" val="370852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95D9-9289-76BB-99BE-CB1E302E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Running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7B55-8C22-75AE-33EE-4D3EE238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Let us introduce a running example for this lecture.</a:t>
            </a:r>
          </a:p>
          <a:p>
            <a:r>
              <a:rPr lang="en-IL" dirty="0"/>
              <a:t>ImageNet is a large-scale dataset (maybe, mid-scale these days)</a:t>
            </a:r>
          </a:p>
          <a:p>
            <a:r>
              <a:rPr lang="en-IL" dirty="0"/>
              <a:t>~1 million high-resolution images (x</a:t>
            </a:r>
            <a:r>
              <a:rPr lang="en-IL" baseline="-25000" dirty="0"/>
              <a:t>1</a:t>
            </a:r>
            <a:r>
              <a:rPr lang="en-IL" dirty="0"/>
              <a:t>,x</a:t>
            </a:r>
            <a:r>
              <a:rPr lang="en-IL" baseline="-25000" dirty="0"/>
              <a:t>2</a:t>
            </a:r>
            <a:r>
              <a:rPr lang="en-IL" dirty="0"/>
              <a:t>..x</a:t>
            </a:r>
            <a:r>
              <a:rPr lang="en-IL" baseline="-25000" dirty="0"/>
              <a:t>n</a:t>
            </a:r>
            <a:r>
              <a:rPr lang="en-IL" dirty="0"/>
              <a:t>), n=1e6</a:t>
            </a:r>
          </a:p>
          <a:p>
            <a:r>
              <a:rPr lang="en-IL" dirty="0"/>
              <a:t>Images labelled as 1 of  1000 categories (y</a:t>
            </a:r>
            <a:r>
              <a:rPr lang="en-IL" baseline="-25000" dirty="0"/>
              <a:t>1</a:t>
            </a:r>
            <a:r>
              <a:rPr lang="en-IL" dirty="0"/>
              <a:t>,y</a:t>
            </a:r>
            <a:r>
              <a:rPr lang="en-IL" baseline="-25000" dirty="0"/>
              <a:t>2</a:t>
            </a:r>
            <a:r>
              <a:rPr lang="en-IL" dirty="0"/>
              <a:t>..y</a:t>
            </a:r>
            <a:r>
              <a:rPr lang="en-IL" baseline="-25000" dirty="0"/>
              <a:t>n</a:t>
            </a:r>
            <a:r>
              <a:rPr lang="en-IL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99DC0F-04DD-A806-8F70-47CBA259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81" y="3359014"/>
            <a:ext cx="22225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85971BCA-C62C-54A9-76DC-B2BFA7298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696" b="65243"/>
          <a:stretch/>
        </p:blipFill>
        <p:spPr bwMode="auto">
          <a:xfrm>
            <a:off x="2111713" y="4224809"/>
            <a:ext cx="7968574" cy="21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92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19BB-3BDA-696C-7B5D-A4A29401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Two important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18C7-CF4F-45FA-CFED-79C38A46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Machine learning tasks are often split into 2 categories:</a:t>
            </a:r>
          </a:p>
          <a:p>
            <a:r>
              <a:rPr lang="en-IL" dirty="0"/>
              <a:t>Discriminative: estimate P(y|x)</a:t>
            </a:r>
          </a:p>
          <a:p>
            <a:pPr lvl="1"/>
            <a:r>
              <a:rPr lang="en-IL" dirty="0"/>
              <a:t>Example: object category classication given image</a:t>
            </a:r>
          </a:p>
          <a:p>
            <a:r>
              <a:rPr lang="en-IL" dirty="0"/>
              <a:t>Generative: estimate P(x|y)</a:t>
            </a:r>
          </a:p>
          <a:p>
            <a:pPr lvl="1"/>
            <a:r>
              <a:rPr lang="en-IL" dirty="0"/>
              <a:t> Example: generate new images given category label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098" name="Picture 2" descr="ImageNet Classification with Deep Convolutional Neural Networks | the  morning paper">
            <a:extLst>
              <a:ext uri="{FF2B5EF4-FFF2-40B4-BE49-F238E27FC236}">
                <a16:creationId xmlns:a16="http://schemas.microsoft.com/office/drawing/2014/main" id="{78C0A200-300F-D2CA-D1F4-8BEA38378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2" t="2696" b="50000"/>
          <a:stretch/>
        </p:blipFill>
        <p:spPr bwMode="auto">
          <a:xfrm>
            <a:off x="9281673" y="3248701"/>
            <a:ext cx="2072127" cy="32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fusion Models Beat GANs on Image Synthesis – arXiv Vanity">
            <a:extLst>
              <a:ext uri="{FF2B5EF4-FFF2-40B4-BE49-F238E27FC236}">
                <a16:creationId xmlns:a16="http://schemas.microsoft.com/office/drawing/2014/main" id="{5A1E3704-6917-856F-A8D8-7E5FBC145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7" b="66951"/>
          <a:stretch/>
        </p:blipFill>
        <p:spPr bwMode="auto">
          <a:xfrm>
            <a:off x="1353766" y="4673464"/>
            <a:ext cx="6696216" cy="16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1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5AC3-289C-0E12-18F9-EC9D2E5E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More exciting than it sounds!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AB90-92DA-EAA4-635F-FA3BB612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formal descriptions sound a little dry </a:t>
            </a:r>
          </a:p>
          <a:p>
            <a:r>
              <a:rPr lang="en-IL" dirty="0"/>
              <a:t>We’ll see that it important to have a clear formalism</a:t>
            </a:r>
          </a:p>
          <a:p>
            <a:r>
              <a:rPr lang="en-IL" dirty="0"/>
              <a:t>Many super important (and/or cool) applications</a:t>
            </a:r>
          </a:p>
          <a:p>
            <a:r>
              <a:rPr lang="en-IL" dirty="0"/>
              <a:t>One of the faster moving part of computer science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73279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FEDC-DD01-F41B-182A-C528831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Discriminative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1057-40BE-2780-098E-8D3BA8084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Face recognition methods can recognize 1 in 10</a:t>
            </a:r>
            <a:r>
              <a:rPr lang="en-IL" baseline="30000" dirty="0"/>
              <a:t>9</a:t>
            </a:r>
            <a:r>
              <a:rPr lang="en-IL" dirty="0"/>
              <a:t> people</a:t>
            </a:r>
          </a:p>
          <a:p>
            <a:r>
              <a:rPr lang="en-IL" dirty="0"/>
              <a:t>Task: estimate p(y|x)</a:t>
            </a:r>
          </a:p>
        </p:txBody>
      </p:sp>
      <p:pic>
        <p:nvPicPr>
          <p:cNvPr id="4" name="Picture 2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844B16FA-BFBA-7947-8FE4-D7881646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24" y="2876575"/>
            <a:ext cx="5434330" cy="36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55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899E-BEAF-6E81-8471-03313170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Generative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5281-29DC-79E4-B3DC-C11DB6605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DallE-2/Imagen/Stable Diffusion 2 generate images by text guidance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6197F-8BBD-82B1-7935-960D6383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74" y="2407603"/>
            <a:ext cx="3786426" cy="4450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B930C-7618-3CB9-CA1C-578BE9BDCA03}"/>
              </a:ext>
            </a:extLst>
          </p:cNvPr>
          <p:cNvSpPr txBox="1"/>
          <p:nvPr/>
        </p:nvSpPr>
        <p:spPr>
          <a:xfrm>
            <a:off x="243192" y="5009745"/>
            <a:ext cx="3852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500" dirty="0">
                <a:highlight>
                  <a:srgbClr val="FFFF00"/>
                </a:highlight>
              </a:rPr>
              <a:t>Give examples of the most important applications of discriminative and generative ML methods</a:t>
            </a:r>
          </a:p>
        </p:txBody>
      </p:sp>
    </p:spTree>
    <p:extLst>
      <p:ext uri="{BB962C8B-B14F-4D97-AF65-F5344CB8AC3E}">
        <p14:creationId xmlns:p14="http://schemas.microsoft.com/office/powerpoint/2010/main" val="215074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19431</TotalTime>
  <Words>1617</Words>
  <Application>Microsoft Macintosh PowerPoint</Application>
  <PresentationFormat>Widescreen</PresentationFormat>
  <Paragraphs>216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</vt:lpstr>
      <vt:lpstr>Calibri</vt:lpstr>
      <vt:lpstr>Calibri Light</vt:lpstr>
      <vt:lpstr>Office Theme</vt:lpstr>
      <vt:lpstr>Advanced Machine Learning</vt:lpstr>
      <vt:lpstr>What is Machine Learning?</vt:lpstr>
      <vt:lpstr>A more technical description</vt:lpstr>
      <vt:lpstr>Why is ML Hard?</vt:lpstr>
      <vt:lpstr>Running example</vt:lpstr>
      <vt:lpstr>Two important directions</vt:lpstr>
      <vt:lpstr>More exciting than it sounds!</vt:lpstr>
      <vt:lpstr>Discriminative examples</vt:lpstr>
      <vt:lpstr>Generative Example</vt:lpstr>
      <vt:lpstr>Relation between ML to Statistics</vt:lpstr>
      <vt:lpstr>Relation between ML to Optimization</vt:lpstr>
      <vt:lpstr>Topics for This Course with Estimated Times </vt:lpstr>
      <vt:lpstr>Weeks 1-2: Supervised Learning, Deep NNS</vt:lpstr>
      <vt:lpstr>Course Details</vt:lpstr>
      <vt:lpstr>Course Etiqutte</vt:lpstr>
      <vt:lpstr>Supervised ML</vt:lpstr>
      <vt:lpstr>Fitting to Training Set</vt:lpstr>
      <vt:lpstr>First Attempt - Accuracy</vt:lpstr>
      <vt:lpstr>Better Solution: Cross-Entropy</vt:lpstr>
      <vt:lpstr>Optimization</vt:lpstr>
      <vt:lpstr>SGD with Momentum</vt:lpstr>
      <vt:lpstr>Adaptive Optimizers</vt:lpstr>
      <vt:lpstr>Empirical Risk Minimization (ERM)</vt:lpstr>
      <vt:lpstr>Formal Definition of PAC Learning</vt:lpstr>
      <vt:lpstr>Classical Bounds on Learnability</vt:lpstr>
      <vt:lpstr>VC-Dimension</vt:lpstr>
      <vt:lpstr>When Theory from IML Works Well</vt:lpstr>
      <vt:lpstr>Real World Hypothesis Class Requirements</vt:lpstr>
      <vt:lpstr>Linear functions are often insufficient</vt:lpstr>
      <vt:lpstr>Compare this to deep NNs </vt:lpstr>
      <vt:lpstr>Classical ML Theory and Modern Methods</vt:lpstr>
      <vt:lpstr>Improving Generalization</vt:lpstr>
      <vt:lpstr>Regularization</vt:lpstr>
      <vt:lpstr>Augmentation</vt:lpstr>
      <vt:lpstr>Supervised ML pipeline</vt:lpstr>
      <vt:lpstr>General comment</vt:lpstr>
      <vt:lpstr>Code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</dc:title>
  <dc:creator>Yedid Hoshen</dc:creator>
  <cp:lastModifiedBy>Yedid Hoshen</cp:lastModifiedBy>
  <cp:revision>6</cp:revision>
  <dcterms:created xsi:type="dcterms:W3CDTF">2023-02-18T18:18:42Z</dcterms:created>
  <dcterms:modified xsi:type="dcterms:W3CDTF">2023-03-16T07:52:52Z</dcterms:modified>
</cp:coreProperties>
</file>